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0"/>
    <p:restoredTop sz="95626"/>
  </p:normalViewPr>
  <p:slideViewPr>
    <p:cSldViewPr snapToGrid="0" snapToObjects="1">
      <p:cViewPr varScale="1">
        <p:scale>
          <a:sx n="106" d="100"/>
          <a:sy n="106" d="100"/>
        </p:scale>
        <p:origin x="21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CA4A-F0F1-604C-A58B-627BA20855A8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E76A-F90A-8B4D-A661-77288E16C6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58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CA4A-F0F1-604C-A58B-627BA20855A8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E76A-F90A-8B4D-A661-77288E16C6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090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CA4A-F0F1-604C-A58B-627BA20855A8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E76A-F90A-8B4D-A661-77288E16C6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1952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CA4A-F0F1-604C-A58B-627BA20855A8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E76A-F90A-8B4D-A661-77288E16C6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2492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CA4A-F0F1-604C-A58B-627BA20855A8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E76A-F90A-8B4D-A661-77288E16C6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5724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CA4A-F0F1-604C-A58B-627BA20855A8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E76A-F90A-8B4D-A661-77288E16C6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450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CA4A-F0F1-604C-A58B-627BA20855A8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E76A-F90A-8B4D-A661-77288E16C6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856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CA4A-F0F1-604C-A58B-627BA20855A8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E76A-F90A-8B4D-A661-77288E16C6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224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CA4A-F0F1-604C-A58B-627BA20855A8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E76A-F90A-8B4D-A661-77288E16C6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3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CA4A-F0F1-604C-A58B-627BA20855A8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E76A-F90A-8B4D-A661-77288E16C6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289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CA4A-F0F1-604C-A58B-627BA20855A8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E76A-F90A-8B4D-A661-77288E16C6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06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CCA4A-F0F1-604C-A58B-627BA20855A8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CE76A-F90A-8B4D-A661-77288E16C6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8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5C77E59-33DF-2F40-AA16-4B72D9B51EBA}"/>
              </a:ext>
            </a:extLst>
          </p:cNvPr>
          <p:cNvGrpSpPr/>
          <p:nvPr/>
        </p:nvGrpSpPr>
        <p:grpSpPr>
          <a:xfrm>
            <a:off x="-2581" y="894027"/>
            <a:ext cx="9908581" cy="110440"/>
            <a:chOff x="-3175" y="476672"/>
            <a:chExt cx="9910806" cy="110465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396B9DAA-8367-064C-A22A-E3FA8A6AFA37}"/>
                </a:ext>
              </a:extLst>
            </p:cNvPr>
            <p:cNvCxnSpPr/>
            <p:nvPr/>
          </p:nvCxnSpPr>
          <p:spPr bwMode="auto">
            <a:xfrm>
              <a:off x="1631" y="476672"/>
              <a:ext cx="9906000" cy="0"/>
            </a:xfrm>
            <a:prstGeom prst="line">
              <a:avLst/>
            </a:prstGeom>
            <a:ln w="57150">
              <a:solidFill>
                <a:schemeClr val="accent4">
                  <a:lumMod val="40000"/>
                  <a:lumOff val="6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89191438-2BF9-584B-A068-8F39CAD3FB0B}"/>
                </a:ext>
              </a:extLst>
            </p:cNvPr>
            <p:cNvCxnSpPr/>
            <p:nvPr/>
          </p:nvCxnSpPr>
          <p:spPr bwMode="auto">
            <a:xfrm>
              <a:off x="-3175" y="535980"/>
              <a:ext cx="9906000" cy="0"/>
            </a:xfrm>
            <a:prstGeom prst="line">
              <a:avLst/>
            </a:prstGeom>
            <a:ln w="63500">
              <a:solidFill>
                <a:schemeClr val="accent4">
                  <a:lumMod val="7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直線コネクタ 6">
              <a:extLst>
                <a:ext uri="{FF2B5EF4-FFF2-40B4-BE49-F238E27FC236}">
                  <a16:creationId xmlns:a16="http://schemas.microsoft.com/office/drawing/2014/main" id="{8F11DF28-9BFC-8845-AF02-7AB9819B3000}"/>
                </a:ext>
              </a:extLst>
            </p:cNvPr>
            <p:cNvCxnSpPr/>
            <p:nvPr/>
          </p:nvCxnSpPr>
          <p:spPr bwMode="auto">
            <a:xfrm>
              <a:off x="1631" y="587137"/>
              <a:ext cx="9906000" cy="0"/>
            </a:xfrm>
            <a:prstGeom prst="line">
              <a:avLst/>
            </a:prstGeom>
            <a:ln w="60325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8" name="図 7">
            <a:extLst>
              <a:ext uri="{FF2B5EF4-FFF2-40B4-BE49-F238E27FC236}">
                <a16:creationId xmlns:a16="http://schemas.microsoft.com/office/drawing/2014/main" id="{5D7123E3-4516-904D-B1E3-8225443AA5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085" y="58420"/>
            <a:ext cx="529767" cy="741674"/>
          </a:xfrm>
          <a:prstGeom prst="rect">
            <a:avLst/>
          </a:prstGeom>
        </p:spPr>
      </p:pic>
      <p:sp>
        <p:nvSpPr>
          <p:cNvPr id="9" name="タイトル 1">
            <a:extLst>
              <a:ext uri="{FF2B5EF4-FFF2-40B4-BE49-F238E27FC236}">
                <a16:creationId xmlns:a16="http://schemas.microsoft.com/office/drawing/2014/main" id="{8CFB86CE-1A97-954D-88D1-D63237D76895}"/>
              </a:ext>
            </a:extLst>
          </p:cNvPr>
          <p:cNvSpPr txBox="1">
            <a:spLocks/>
          </p:cNvSpPr>
          <p:nvPr/>
        </p:nvSpPr>
        <p:spPr>
          <a:xfrm>
            <a:off x="916598" y="173458"/>
            <a:ext cx="8744502" cy="4762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遺産名称　　</a:t>
            </a:r>
            <a:r>
              <a:rPr lang="en-US" alt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〜</a:t>
            </a:r>
            <a:r>
              <a:rPr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遺産のもつストーリーのタイトル　　</a:t>
            </a:r>
            <a:r>
              <a:rPr lang="en-US" alt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所在地等</a:t>
            </a:r>
            <a:r>
              <a:rPr lang="en-US" alt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 </a:t>
            </a:r>
            <a:r>
              <a:rPr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5D4EA67-7108-E84F-8416-091C84F164A2}"/>
              </a:ext>
            </a:extLst>
          </p:cNvPr>
          <p:cNvSpPr txBox="1"/>
          <p:nvPr/>
        </p:nvSpPr>
        <p:spPr>
          <a:xfrm>
            <a:off x="7949565" y="0"/>
            <a:ext cx="1971987" cy="276999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2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様式１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12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A4</a:t>
            </a:r>
            <a:r>
              <a:rPr lang="ja-JP" altLang="en-US" sz="12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版）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0067B26-C663-874E-B83F-72F27C4FA4E2}"/>
              </a:ext>
            </a:extLst>
          </p:cNvPr>
          <p:cNvSpPr/>
          <p:nvPr/>
        </p:nvSpPr>
        <p:spPr>
          <a:xfrm>
            <a:off x="45002" y="1062963"/>
            <a:ext cx="9815996" cy="354159"/>
          </a:xfrm>
          <a:prstGeom prst="rect">
            <a:avLst/>
          </a:prstGeom>
          <a:solidFill>
            <a:srgbClr val="0070C0"/>
          </a:solidFill>
          <a:ln w="12700" cap="flat" cmpd="sng" algn="ctr">
            <a:solidFill>
              <a:srgbClr val="002060"/>
            </a:solidFill>
            <a:prstDash val="solid"/>
          </a:ln>
          <a:effectLst/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600" b="1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●北海道にとってのストーリー（遺産価値）</a:t>
            </a:r>
            <a:r>
              <a:rPr kumimoji="0" lang="en-US" altLang="ja-JP" sz="1600" b="1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kumimoji="0" lang="ja-JP" altLang="en-US" sz="1600" b="1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過去</a:t>
            </a:r>
            <a:r>
              <a:rPr kumimoji="0" lang="en-US" altLang="ja-JP" sz="1600" b="1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endParaRPr kumimoji="0" lang="ja-JP" altLang="en-US" sz="1600" b="1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96B13C7-70B0-5741-8BC0-BBF67D5DB1F3}"/>
              </a:ext>
            </a:extLst>
          </p:cNvPr>
          <p:cNvSpPr/>
          <p:nvPr/>
        </p:nvSpPr>
        <p:spPr>
          <a:xfrm>
            <a:off x="33572" y="1055612"/>
            <a:ext cx="9827426" cy="3058827"/>
          </a:xfrm>
          <a:prstGeom prst="rect">
            <a:avLst/>
          </a:prstGeom>
          <a:noFill/>
          <a:ln w="15875" cap="flat" cmpd="sng" algn="ctr">
            <a:solidFill>
              <a:srgbClr val="002060"/>
            </a:solidFill>
            <a:prstDash val="soli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ja-JP" sz="1400" kern="0" dirty="0">
              <a:solidFill>
                <a:srgbClr val="FF0000"/>
              </a:solidFill>
              <a:latin typeface="ＭＳ Ｐゴシック"/>
              <a:ea typeface="ＭＳ Ｐゴシック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1400" kern="0" dirty="0">
              <a:solidFill>
                <a:srgbClr val="FF0000"/>
              </a:solidFill>
              <a:latin typeface="ＭＳ Ｐゴシック"/>
              <a:ea typeface="ＭＳ Ｐゴシック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1E54A25C-4760-EC47-9009-E8D0382D69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388650"/>
              </p:ext>
            </p:extLst>
          </p:nvPr>
        </p:nvGraphicFramePr>
        <p:xfrm>
          <a:off x="74098" y="1468265"/>
          <a:ext cx="7950299" cy="2594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4802">
                  <a:extLst>
                    <a:ext uri="{9D8B030D-6E8A-4147-A177-3AD203B41FA5}">
                      <a16:colId xmlns:a16="http://schemas.microsoft.com/office/drawing/2014/main" val="4168668368"/>
                    </a:ext>
                  </a:extLst>
                </a:gridCol>
                <a:gridCol w="5395497">
                  <a:extLst>
                    <a:ext uri="{9D8B030D-6E8A-4147-A177-3AD203B41FA5}">
                      <a16:colId xmlns:a16="http://schemas.microsoft.com/office/drawing/2014/main" val="1607360446"/>
                    </a:ext>
                  </a:extLst>
                </a:gridCol>
              </a:tblGrid>
              <a:tr h="141223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遺産の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ストーリー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（その遺産は北海道にとってどのような価値を有しているのか）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ja-JP" sz="9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280001"/>
                  </a:ext>
                </a:extLst>
              </a:tr>
              <a:tr h="11819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構成する</a:t>
                      </a:r>
                      <a:endParaRPr kumimoji="1" lang="en-US" altLang="ja-JP" sz="11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資産リスト</a:t>
                      </a:r>
                      <a:endParaRPr kumimoji="1" lang="ja-JP" altLang="en-US" sz="11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03811"/>
                  </a:ext>
                </a:extLst>
              </a:tr>
            </a:tbl>
          </a:graphicData>
        </a:graphic>
      </p:graphicFrame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66EC192-F620-954C-9138-21CE06B81361}"/>
              </a:ext>
            </a:extLst>
          </p:cNvPr>
          <p:cNvSpPr/>
          <p:nvPr/>
        </p:nvSpPr>
        <p:spPr>
          <a:xfrm>
            <a:off x="8078868" y="1484936"/>
            <a:ext cx="1727660" cy="106163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05C4442-6EC5-834D-864F-B71823A537E1}"/>
              </a:ext>
            </a:extLst>
          </p:cNvPr>
          <p:cNvSpPr txBox="1"/>
          <p:nvPr/>
        </p:nvSpPr>
        <p:spPr>
          <a:xfrm>
            <a:off x="7949565" y="2569919"/>
            <a:ext cx="202167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/>
              <a:t>イメージ：○○○○</a:t>
            </a:r>
            <a:endParaRPr kumimoji="1" lang="ja-JP" altLang="en-US" sz="800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DC449BC-A401-B841-83FB-A1D77C7F5CEA}"/>
              </a:ext>
            </a:extLst>
          </p:cNvPr>
          <p:cNvSpPr/>
          <p:nvPr/>
        </p:nvSpPr>
        <p:spPr>
          <a:xfrm>
            <a:off x="39286" y="4170461"/>
            <a:ext cx="5875739" cy="354159"/>
          </a:xfrm>
          <a:prstGeom prst="rect">
            <a:avLst/>
          </a:prstGeom>
          <a:solidFill>
            <a:srgbClr val="0070C0"/>
          </a:solidFill>
          <a:ln w="12700" cap="flat" cmpd="sng" algn="ctr">
            <a:solidFill>
              <a:srgbClr val="002060"/>
            </a:solidFill>
            <a:prstDash val="solid"/>
          </a:ln>
          <a:effectLst/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600" b="1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●アクションプラン</a:t>
            </a:r>
            <a:r>
              <a:rPr kumimoji="0" lang="en-US" altLang="ja-JP" sz="1600" b="1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kumimoji="0" lang="ja-JP" altLang="en-US" sz="1600" b="1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未来</a:t>
            </a:r>
            <a:r>
              <a:rPr kumimoji="0" lang="en-US" altLang="ja-JP" sz="1600" b="1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endParaRPr kumimoji="0" lang="ja-JP" altLang="en-US" sz="1600" b="1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E946A043-DC6D-5441-A918-35B3EBB14A98}"/>
              </a:ext>
            </a:extLst>
          </p:cNvPr>
          <p:cNvSpPr/>
          <p:nvPr/>
        </p:nvSpPr>
        <p:spPr>
          <a:xfrm>
            <a:off x="27856" y="4172935"/>
            <a:ext cx="9838858" cy="2626644"/>
          </a:xfrm>
          <a:prstGeom prst="rect">
            <a:avLst/>
          </a:prstGeom>
          <a:noFill/>
          <a:ln w="15875" cap="flat" cmpd="sng" algn="ctr">
            <a:solidFill>
              <a:srgbClr val="002060"/>
            </a:solidFill>
            <a:prstDash val="soli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ja-JP" sz="1400" kern="0" dirty="0">
              <a:solidFill>
                <a:srgbClr val="FF0000"/>
              </a:solidFill>
              <a:latin typeface="ＭＳ Ｐゴシック"/>
              <a:ea typeface="ＭＳ Ｐゴシック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1400" kern="0" dirty="0">
              <a:solidFill>
                <a:srgbClr val="FF0000"/>
              </a:solidFill>
              <a:latin typeface="ＭＳ Ｐゴシック"/>
              <a:ea typeface="ＭＳ Ｐゴシック"/>
            </a:endParaRPr>
          </a:p>
        </p:txBody>
      </p:sp>
      <p:graphicFrame>
        <p:nvGraphicFramePr>
          <p:cNvPr id="25" name="表 24">
            <a:extLst>
              <a:ext uri="{FF2B5EF4-FFF2-40B4-BE49-F238E27FC236}">
                <a16:creationId xmlns:a16="http://schemas.microsoft.com/office/drawing/2014/main" id="{E1F12506-4066-7743-BFAC-BC98F3FD63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8098954"/>
              </p:ext>
            </p:extLst>
          </p:nvPr>
        </p:nvGraphicFramePr>
        <p:xfrm>
          <a:off x="70904" y="4580642"/>
          <a:ext cx="5844121" cy="2193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826">
                  <a:extLst>
                    <a:ext uri="{9D8B030D-6E8A-4147-A177-3AD203B41FA5}">
                      <a16:colId xmlns:a16="http://schemas.microsoft.com/office/drawing/2014/main" val="4168668368"/>
                    </a:ext>
                  </a:extLst>
                </a:gridCol>
                <a:gridCol w="4646295">
                  <a:extLst>
                    <a:ext uri="{9D8B030D-6E8A-4147-A177-3AD203B41FA5}">
                      <a16:colId xmlns:a16="http://schemas.microsoft.com/office/drawing/2014/main" val="1607360446"/>
                    </a:ext>
                  </a:extLst>
                </a:gridCol>
              </a:tblGrid>
              <a:tr h="88157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目指す将来像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（その遺産は将来、地域でどのような存在になるのか）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ja-JP" sz="9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280001"/>
                  </a:ext>
                </a:extLst>
              </a:tr>
              <a:tr h="13115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具体的なアクションプラン</a:t>
                      </a:r>
                      <a:endParaRPr kumimoji="1" lang="en-US" altLang="ja-JP" sz="11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（目指す将来像を具体的にどのように実現するか）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03811"/>
                  </a:ext>
                </a:extLst>
              </a:tr>
            </a:tbl>
          </a:graphicData>
        </a:graphic>
      </p:graphicFrame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58384584-C76F-924B-B6EB-10BA01AD7B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499732"/>
              </p:ext>
            </p:extLst>
          </p:nvPr>
        </p:nvGraphicFramePr>
        <p:xfrm>
          <a:off x="5996940" y="4213404"/>
          <a:ext cx="3838156" cy="2560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1928">
                  <a:extLst>
                    <a:ext uri="{9D8B030D-6E8A-4147-A177-3AD203B41FA5}">
                      <a16:colId xmlns:a16="http://schemas.microsoft.com/office/drawing/2014/main" val="4168668368"/>
                    </a:ext>
                  </a:extLst>
                </a:gridCol>
                <a:gridCol w="2646228">
                  <a:extLst>
                    <a:ext uri="{9D8B030D-6E8A-4147-A177-3AD203B41FA5}">
                      <a16:colId xmlns:a16="http://schemas.microsoft.com/office/drawing/2014/main" val="1607360446"/>
                    </a:ext>
                  </a:extLst>
                </a:gridCol>
              </a:tblGrid>
              <a:tr h="126042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地域づくりとの関係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600" b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（その遺産が地域づくりにどのように貢献するか）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ja-JP" sz="9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280001"/>
                  </a:ext>
                </a:extLst>
              </a:tr>
              <a:tr h="12999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北海道遺産協議会の一員としての取組み</a:t>
                      </a:r>
                      <a:endParaRPr kumimoji="1" lang="en-US" altLang="ja-JP" sz="105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（協議会のメンバーとしてどのような活動の拡がりや発展が期待できるか）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03811"/>
                  </a:ext>
                </a:extLst>
              </a:tr>
            </a:tbl>
          </a:graphicData>
        </a:graphic>
      </p:graphicFrame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B8CE2C3A-E233-4DA9-86D8-B2777F8FF034}"/>
              </a:ext>
            </a:extLst>
          </p:cNvPr>
          <p:cNvSpPr/>
          <p:nvPr/>
        </p:nvSpPr>
        <p:spPr>
          <a:xfrm>
            <a:off x="8078868" y="2789860"/>
            <a:ext cx="1727660" cy="106163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77274DE-E5D9-466B-9ACF-2E3FA1D11C1F}"/>
              </a:ext>
            </a:extLst>
          </p:cNvPr>
          <p:cNvSpPr txBox="1"/>
          <p:nvPr/>
        </p:nvSpPr>
        <p:spPr>
          <a:xfrm>
            <a:off x="7949565" y="3893206"/>
            <a:ext cx="202167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/>
              <a:t>イメージ：○○○○</a:t>
            </a:r>
            <a:endParaRPr kumimoji="1" lang="ja-JP" altLang="en-US" sz="800" dirty="0"/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27188401-D3AB-4F61-8A6F-0CCD81778803}"/>
              </a:ext>
            </a:extLst>
          </p:cNvPr>
          <p:cNvSpPr txBox="1">
            <a:spLocks/>
          </p:cNvSpPr>
          <p:nvPr/>
        </p:nvSpPr>
        <p:spPr>
          <a:xfrm>
            <a:off x="5801468" y="452464"/>
            <a:ext cx="4229100" cy="4762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（申請団体名：　　　　　　　　）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1949112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161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池ノ上　真一</dc:creator>
  <cp:lastModifiedBy>Hagi Tasuku</cp:lastModifiedBy>
  <cp:revision>16</cp:revision>
  <dcterms:created xsi:type="dcterms:W3CDTF">2021-09-23T14:41:25Z</dcterms:created>
  <dcterms:modified xsi:type="dcterms:W3CDTF">2022-01-28T00:48:34Z</dcterms:modified>
</cp:coreProperties>
</file>